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Arial Narrow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/Sf7l+0x7hzgaf6gy+0X03YEP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ArialNarrow-bold.fntdata"/><Relationship Id="rId25" Type="http://schemas.openxmlformats.org/officeDocument/2006/relationships/font" Target="fonts/ArialNarrow-regular.fntdata"/><Relationship Id="rId28" Type="http://schemas.openxmlformats.org/officeDocument/2006/relationships/font" Target="fonts/ArialNarrow-boldItalic.fntdata"/><Relationship Id="rId27" Type="http://schemas.openxmlformats.org/officeDocument/2006/relationships/font" Target="fonts/ArialNarrow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a91131c1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ea91131c19_0_3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a91131c1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ea91131c19_0_43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1aa89e91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e1aa89e9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a91131c19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ea91131c19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a91131c1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a91131c19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63909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ef63909ea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a91131c19_0_17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ea91131c19_0_17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ea91131c19_0_1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ea91131c19_0_1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ea91131c19_0_1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a91131c19_0_1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a91131c19_0_1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ea91131c19_0_1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ea91131c19_0_1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ea91131c19_0_1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a91131c19_0_19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ea91131c19_0_19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ea91131c19_0_1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ea91131c19_0_1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ea91131c19_0_1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a91131c19_0_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ea91131c19_0_19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ea91131c19_0_19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ea91131c19_0_1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ea91131c19_0_1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a91131c19_0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a91131c19_0_20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ea91131c19_0_20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ea91131c19_0_20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ea91131c19_0_20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ea91131c19_0_20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ea91131c19_0_2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ea91131c19_0_2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ea91131c19_0_2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a91131c19_0_2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ea91131c19_0_2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ea91131c19_0_2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ea91131c19_0_2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91131c19_0_2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a91131c19_0_2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ea91131c19_0_2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a91131c19_0_2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a91131c19_0_2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ea91131c19_0_2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ea91131c19_0_2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ea91131c19_0_2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a91131c19_0_2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a91131c19_0_22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a91131c19_0_22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ea91131c19_0_22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ea91131c19_0_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ea91131c19_0_2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a91131c19_0_2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91131c19_0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a91131c19_0_23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ea91131c19_0_2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ea91131c19_0_2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ea91131c19_0_2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a91131c19_0_24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a91131c19_0_24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ea91131c19_0_2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ea91131c19_0_2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ea91131c19_0_2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, Tall Pic Right">
  <p:cSld name="1 Column, Tall Pic Righ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91131c19_0_369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65" name="Google Shape;165;gea91131c19_0_369"/>
          <p:cNvSpPr/>
          <p:nvPr>
            <p:ph idx="2" type="pic"/>
          </p:nvPr>
        </p:nvSpPr>
        <p:spPr>
          <a:xfrm>
            <a:off x="8128000" y="1219200"/>
            <a:ext cx="3454500" cy="495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gea91131c19_0_369"/>
          <p:cNvSpPr txBox="1"/>
          <p:nvPr>
            <p:ph idx="1" type="body"/>
          </p:nvPr>
        </p:nvSpPr>
        <p:spPr>
          <a:xfrm>
            <a:off x="1003851" y="1219200"/>
            <a:ext cx="69207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91131c19_0_373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69" name="Google Shape;169;gea91131c19_0_373"/>
          <p:cNvSpPr txBox="1"/>
          <p:nvPr>
            <p:ph idx="1" type="body"/>
          </p:nvPr>
        </p:nvSpPr>
        <p:spPr>
          <a:xfrm>
            <a:off x="1016000" y="1219200"/>
            <a:ext cx="49905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gea91131c19_0_373"/>
          <p:cNvSpPr txBox="1"/>
          <p:nvPr>
            <p:ph idx="2" type="body"/>
          </p:nvPr>
        </p:nvSpPr>
        <p:spPr>
          <a:xfrm>
            <a:off x="6604000" y="1219200"/>
            <a:ext cx="49905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, Tall Pic Left">
  <p:cSld name="1 Column, Tall Pic Lef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a91131c19_0_378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74" name="Google Shape;174;gea91131c19_0_378"/>
          <p:cNvSpPr/>
          <p:nvPr>
            <p:ph idx="2" type="pic"/>
          </p:nvPr>
        </p:nvSpPr>
        <p:spPr>
          <a:xfrm>
            <a:off x="1016000" y="1219200"/>
            <a:ext cx="3454500" cy="495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5" name="Google Shape;175;gea91131c19_0_378"/>
          <p:cNvSpPr txBox="1"/>
          <p:nvPr>
            <p:ph idx="1" type="body"/>
          </p:nvPr>
        </p:nvSpPr>
        <p:spPr>
          <a:xfrm>
            <a:off x="4673600" y="1219200"/>
            <a:ext cx="69207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, Wide Pic Top">
  <p:cSld name="1 Column, Wide Pic To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91131c19_0_382"/>
          <p:cNvSpPr/>
          <p:nvPr>
            <p:ph idx="2" type="pic"/>
          </p:nvPr>
        </p:nvSpPr>
        <p:spPr>
          <a:xfrm>
            <a:off x="1016000" y="1219200"/>
            <a:ext cx="10562400" cy="175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8" name="Google Shape;178;gea91131c19_0_382"/>
          <p:cNvSpPr txBox="1"/>
          <p:nvPr>
            <p:ph idx="1" type="body"/>
          </p:nvPr>
        </p:nvSpPr>
        <p:spPr>
          <a:xfrm>
            <a:off x="1003851" y="3124200"/>
            <a:ext cx="105783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gea91131c19_0_382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, Wide Pic Bottom">
  <p:cSld name="1 Column, Wide Pic Bottom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91131c19_0_386"/>
          <p:cNvSpPr/>
          <p:nvPr>
            <p:ph idx="2" type="pic"/>
          </p:nvPr>
        </p:nvSpPr>
        <p:spPr>
          <a:xfrm>
            <a:off x="1016000" y="4419600"/>
            <a:ext cx="10562400" cy="175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gea91131c19_0_386"/>
          <p:cNvSpPr txBox="1"/>
          <p:nvPr>
            <p:ph idx="1" type="body"/>
          </p:nvPr>
        </p:nvSpPr>
        <p:spPr>
          <a:xfrm>
            <a:off x="1003851" y="1219200"/>
            <a:ext cx="105783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gea91131c19_0_386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, 2 Pic">
  <p:cSld name="2 Column, 2 Pic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a91131c19_0_390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86" name="Google Shape;186;gea91131c19_0_390"/>
          <p:cNvSpPr/>
          <p:nvPr>
            <p:ph idx="2" type="pic"/>
          </p:nvPr>
        </p:nvSpPr>
        <p:spPr>
          <a:xfrm>
            <a:off x="1016001" y="1219200"/>
            <a:ext cx="4978500" cy="15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gea91131c19_0_390"/>
          <p:cNvSpPr/>
          <p:nvPr>
            <p:ph idx="3" type="pic"/>
          </p:nvPr>
        </p:nvSpPr>
        <p:spPr>
          <a:xfrm>
            <a:off x="6604000" y="1219200"/>
            <a:ext cx="4978500" cy="15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Google Shape;188;gea91131c19_0_390"/>
          <p:cNvSpPr txBox="1"/>
          <p:nvPr>
            <p:ph idx="1" type="body"/>
          </p:nvPr>
        </p:nvSpPr>
        <p:spPr>
          <a:xfrm>
            <a:off x="1003851" y="3048000"/>
            <a:ext cx="49905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gea91131c19_0_390"/>
          <p:cNvSpPr txBox="1"/>
          <p:nvPr>
            <p:ph idx="4" type="body"/>
          </p:nvPr>
        </p:nvSpPr>
        <p:spPr>
          <a:xfrm>
            <a:off x="6604000" y="3048000"/>
            <a:ext cx="49905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a91131c19_0_396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92" name="Google Shape;192;gea91131c19_0_396"/>
          <p:cNvSpPr txBox="1"/>
          <p:nvPr>
            <p:ph idx="1" type="body"/>
          </p:nvPr>
        </p:nvSpPr>
        <p:spPr>
          <a:xfrm>
            <a:off x="1003851" y="1219200"/>
            <a:ext cx="32631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gea91131c19_0_396"/>
          <p:cNvSpPr txBox="1"/>
          <p:nvPr>
            <p:ph idx="2" type="body"/>
          </p:nvPr>
        </p:nvSpPr>
        <p:spPr>
          <a:xfrm>
            <a:off x="8331200" y="1219200"/>
            <a:ext cx="32631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gea91131c19_0_396"/>
          <p:cNvSpPr txBox="1"/>
          <p:nvPr>
            <p:ph idx="3" type="body"/>
          </p:nvPr>
        </p:nvSpPr>
        <p:spPr>
          <a:xfrm>
            <a:off x="4667526" y="1219200"/>
            <a:ext cx="32631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, 3 Pic">
  <p:cSld name="3 Column, 3 Pic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a91131c19_0_401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97" name="Google Shape;197;gea91131c19_0_401"/>
          <p:cNvSpPr/>
          <p:nvPr>
            <p:ph idx="2" type="pic"/>
          </p:nvPr>
        </p:nvSpPr>
        <p:spPr>
          <a:xfrm>
            <a:off x="1016000" y="1219200"/>
            <a:ext cx="3247200" cy="15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8" name="Google Shape;198;gea91131c19_0_401"/>
          <p:cNvSpPr/>
          <p:nvPr>
            <p:ph idx="3" type="pic"/>
          </p:nvPr>
        </p:nvSpPr>
        <p:spPr>
          <a:xfrm>
            <a:off x="4677549" y="1219200"/>
            <a:ext cx="3247200" cy="15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9" name="Google Shape;199;gea91131c19_0_401"/>
          <p:cNvSpPr/>
          <p:nvPr>
            <p:ph idx="4" type="pic"/>
          </p:nvPr>
        </p:nvSpPr>
        <p:spPr>
          <a:xfrm>
            <a:off x="8335149" y="1219200"/>
            <a:ext cx="3247200" cy="15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0" name="Google Shape;200;gea91131c19_0_401"/>
          <p:cNvSpPr txBox="1"/>
          <p:nvPr>
            <p:ph idx="1" type="body"/>
          </p:nvPr>
        </p:nvSpPr>
        <p:spPr>
          <a:xfrm>
            <a:off x="1003851" y="3048000"/>
            <a:ext cx="32631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gea91131c19_0_401"/>
          <p:cNvSpPr txBox="1"/>
          <p:nvPr>
            <p:ph idx="5" type="body"/>
          </p:nvPr>
        </p:nvSpPr>
        <p:spPr>
          <a:xfrm>
            <a:off x="8331200" y="3048000"/>
            <a:ext cx="32631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gea91131c19_0_401"/>
          <p:cNvSpPr txBox="1"/>
          <p:nvPr>
            <p:ph idx="6" type="body"/>
          </p:nvPr>
        </p:nvSpPr>
        <p:spPr>
          <a:xfrm>
            <a:off x="4667526" y="3048000"/>
            <a:ext cx="32631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k Blue">
  <p:cSld name="Dk Blu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a91131c19_0_409"/>
          <p:cNvSpPr/>
          <p:nvPr/>
        </p:nvSpPr>
        <p:spPr>
          <a:xfrm>
            <a:off x="423433" y="0"/>
            <a:ext cx="11765700" cy="426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ea91131c19_0_409"/>
          <p:cNvSpPr/>
          <p:nvPr>
            <p:ph idx="2" type="pic"/>
          </p:nvPr>
        </p:nvSpPr>
        <p:spPr>
          <a:xfrm>
            <a:off x="550101" y="4267200"/>
            <a:ext cx="11638800" cy="259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6" name="Google Shape;206;gea91131c19_0_409"/>
          <p:cNvSpPr txBox="1"/>
          <p:nvPr>
            <p:ph idx="1" type="body"/>
          </p:nvPr>
        </p:nvSpPr>
        <p:spPr>
          <a:xfrm>
            <a:off x="3080733" y="609612"/>
            <a:ext cx="81279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C3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C3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C3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52C3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gea91131c19_0_409"/>
          <p:cNvSpPr txBox="1"/>
          <p:nvPr>
            <p:ph idx="3" type="body"/>
          </p:nvPr>
        </p:nvSpPr>
        <p:spPr>
          <a:xfrm>
            <a:off x="3080749" y="2170804"/>
            <a:ext cx="8123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4EDFF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C4ED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C3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C3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C3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52C3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gea91131c19_0_409"/>
          <p:cNvSpPr txBox="1"/>
          <p:nvPr>
            <p:ph idx="4" type="body"/>
          </p:nvPr>
        </p:nvSpPr>
        <p:spPr>
          <a:xfrm>
            <a:off x="3352800" y="3311237"/>
            <a:ext cx="812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4ED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C4ED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C3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C3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52C3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52C3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C3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52C3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9" name="Google Shape;209;gea91131c19_0_409"/>
          <p:cNvCxnSpPr/>
          <p:nvPr/>
        </p:nvCxnSpPr>
        <p:spPr>
          <a:xfrm>
            <a:off x="2772759" y="609600"/>
            <a:ext cx="0" cy="3473100"/>
          </a:xfrm>
          <a:prstGeom prst="straightConnector1">
            <a:avLst/>
          </a:prstGeom>
          <a:noFill/>
          <a:ln cap="flat" cmpd="sng" w="12700">
            <a:solidFill>
              <a:srgbClr val="3FA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0" name="Google Shape;210;gea91131c19_0_4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455" y="764035"/>
            <a:ext cx="1478733" cy="147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ea91131c19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127" y="0"/>
            <a:ext cx="47506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ea91131c19_0_409"/>
          <p:cNvSpPr txBox="1"/>
          <p:nvPr/>
        </p:nvSpPr>
        <p:spPr>
          <a:xfrm>
            <a:off x="795767" y="2308817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NATIONAL 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 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a91131c19_0_419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15" name="Google Shape;215;gea91131c19_0_419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gea91131c19_0_419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gea91131c19_0_419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a91131c19_0_424"/>
          <p:cNvSpPr txBox="1"/>
          <p:nvPr>
            <p:ph type="ctrTitle"/>
          </p:nvPr>
        </p:nvSpPr>
        <p:spPr>
          <a:xfrm>
            <a:off x="914400" y="2130460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20" name="Google Shape;220;gea91131c19_0_424"/>
          <p:cNvSpPr txBox="1"/>
          <p:nvPr>
            <p:ph idx="1" type="subTitle"/>
          </p:nvPr>
        </p:nvSpPr>
        <p:spPr>
          <a:xfrm>
            <a:off x="1828800" y="3886200"/>
            <a:ext cx="8534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ea91131c19_0_424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ea91131c19_0_424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gea91131c19_0_424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a91131c19_0_430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26" name="Google Shape;226;gea91131c19_0_430"/>
          <p:cNvSpPr txBox="1"/>
          <p:nvPr>
            <p:ph idx="1" type="body"/>
          </p:nvPr>
        </p:nvSpPr>
        <p:spPr>
          <a:xfrm>
            <a:off x="609600" y="1600209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gea91131c19_0_430"/>
          <p:cNvSpPr txBox="1"/>
          <p:nvPr>
            <p:ph idx="2" type="body"/>
          </p:nvPr>
        </p:nvSpPr>
        <p:spPr>
          <a:xfrm>
            <a:off x="6197600" y="1600209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gea91131c19_0_430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gea91131c19_0_430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gea91131c19_0_430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00" lIns="121800" spcFirstLastPara="1" rIns="121800" wrap="square" tIns="60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1.png"/><Relationship Id="rId2" Type="http://schemas.openxmlformats.org/officeDocument/2006/relationships/hyperlink" Target="https://www.commerce.gov/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a91131c19_0_1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ea91131c19_0_1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ea91131c19_0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ea91131c19_0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ea91131c19_0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ea91131c19_0_3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7615" y="0"/>
            <a:ext cx="47506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a91131c19_0_361"/>
          <p:cNvSpPr/>
          <p:nvPr/>
        </p:nvSpPr>
        <p:spPr>
          <a:xfrm>
            <a:off x="0" y="6400802"/>
            <a:ext cx="12192000" cy="457200"/>
          </a:xfrm>
          <a:prstGeom prst="rect">
            <a:avLst/>
          </a:prstGeom>
          <a:solidFill>
            <a:srgbClr val="D6F5F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ea91131c19_0_361"/>
          <p:cNvSpPr txBox="1"/>
          <p:nvPr>
            <p:ph type="title"/>
          </p:nvPr>
        </p:nvSpPr>
        <p:spPr>
          <a:xfrm>
            <a:off x="1003851" y="274637"/>
            <a:ext cx="10578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0099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gea91131c19_0_361"/>
          <p:cNvSpPr txBox="1"/>
          <p:nvPr>
            <p:ph idx="1" type="body"/>
          </p:nvPr>
        </p:nvSpPr>
        <p:spPr>
          <a:xfrm>
            <a:off x="1003851" y="1219200"/>
            <a:ext cx="105783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82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7336F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7336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733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733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7336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7336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0" name="Google Shape;160;gea91131c19_0_36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443457"/>
            <a:ext cx="371889" cy="37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ea91131c19_0_361"/>
          <p:cNvSpPr txBox="1"/>
          <p:nvPr/>
        </p:nvSpPr>
        <p:spPr>
          <a:xfrm>
            <a:off x="1930400" y="6505685"/>
            <a:ext cx="9651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596"/>
              </a:buClr>
              <a:buSzPts val="1300"/>
              <a:buFont typeface="Arial Narrow"/>
              <a:buNone/>
            </a:pPr>
            <a:r>
              <a:rPr b="1" i="0" lang="en-US" sz="17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a Weather-Ready Nation  //  </a:t>
            </a:r>
            <a:fld id="{00000000-1234-1234-1234-123412341234}" type="slidenum">
              <a:rPr b="1" i="0" lang="en-US" sz="1700" u="none" cap="none" strike="noStrike">
                <a:solidFill>
                  <a:srgbClr val="0B4596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b="1" i="0" sz="1700" u="none" cap="none" strike="noStrike">
              <a:solidFill>
                <a:srgbClr val="0B45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Google Shape;162;gea91131c19_0_361"/>
          <p:cNvSpPr txBox="1"/>
          <p:nvPr/>
        </p:nvSpPr>
        <p:spPr>
          <a:xfrm>
            <a:off x="696195" y="6363979"/>
            <a:ext cx="530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WEATHER SERVICE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893"/>
              <a:buFont typeface="Calibri"/>
              <a:buNone/>
            </a:pPr>
            <a:r>
              <a:rPr lang="en-US"/>
              <a:t>Wind Downscaling:Progress and Challenges</a:t>
            </a:r>
            <a:br>
              <a:rPr lang="en-US"/>
            </a:br>
            <a:r>
              <a:rPr lang="en-US" sz="5222"/>
              <a:t>Michael (2018) &amp; Irma (2017)</a:t>
            </a:r>
            <a:endParaRPr sz="5222"/>
          </a:p>
        </p:txBody>
      </p:sp>
      <p:sp>
        <p:nvSpPr>
          <p:cNvPr id="236" name="Google Shape;236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/>
              <a:t>Anil Kumar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/>
              <a:t>Zaizhong Ma, and Roshan Shrestha, Avichal Mehra,</a:t>
            </a:r>
            <a:r>
              <a:rPr lang="en-US" sz="3200"/>
              <a:t> Andre Van der Westhuysen</a:t>
            </a:r>
            <a:r>
              <a:rPr lang="en-US" sz="3200"/>
              <a:t>, Saeed</a:t>
            </a:r>
            <a:r>
              <a:rPr lang="en-US" sz="3200"/>
              <a:t> Moghimi</a:t>
            </a:r>
            <a:r>
              <a:rPr lang="en-US" sz="3200"/>
              <a:t> &amp; EMC team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/>
              <a:t>September 2021</a:t>
            </a:r>
            <a:endParaRPr sz="3200"/>
          </a:p>
        </p:txBody>
      </p:sp>
      <p:sp>
        <p:nvSpPr>
          <p:cNvPr id="237" name="Google Shape;237;p1"/>
          <p:cNvSpPr txBox="1"/>
          <p:nvPr/>
        </p:nvSpPr>
        <p:spPr>
          <a:xfrm>
            <a:off x="1433225" y="5773050"/>
            <a:ext cx="9777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COASTAL-ACT ANNUAL MEETING (14-SEPTEMBER, 2021)</a:t>
            </a:r>
            <a:endParaRPr sz="29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"/>
          <p:cNvSpPr txBox="1"/>
          <p:nvPr/>
        </p:nvSpPr>
        <p:spPr>
          <a:xfrm>
            <a:off x="2627012" y="342638"/>
            <a:ext cx="63861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UTC 10 SEPT 2017 (Landfall Time at Naples, FL)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"/>
          <p:cNvSpPr txBox="1"/>
          <p:nvPr/>
        </p:nvSpPr>
        <p:spPr>
          <a:xfrm>
            <a:off x="432487" y="24883"/>
            <a:ext cx="101749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Reflectivity from LES using HWRF and HRRR forcing – from Domain-1 LES 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"/>
          <p:cNvSpPr txBox="1"/>
          <p:nvPr/>
        </p:nvSpPr>
        <p:spPr>
          <a:xfrm>
            <a:off x="1000898" y="5270156"/>
            <a:ext cx="2822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(HWRF) Max Reflectivity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 txBox="1"/>
          <p:nvPr/>
        </p:nvSpPr>
        <p:spPr>
          <a:xfrm>
            <a:off x="5255741" y="5270156"/>
            <a:ext cx="27614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(HRRR) Max Reflectivity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"/>
          <p:cNvSpPr txBox="1"/>
          <p:nvPr/>
        </p:nvSpPr>
        <p:spPr>
          <a:xfrm>
            <a:off x="9017088" y="4809356"/>
            <a:ext cx="24989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Doppler Radar at 18 UTC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"/>
          <p:cNvSpPr txBox="1"/>
          <p:nvPr/>
        </p:nvSpPr>
        <p:spPr>
          <a:xfrm>
            <a:off x="345990" y="5730956"/>
            <a:ext cx="1163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Eye location is better captured in LES result from HRRR forcing.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Very strong hurricane eye (overestimated) in HWRF based results. The strong bands are also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at right location as we see in observed radar.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991" y="1122058"/>
            <a:ext cx="4091223" cy="353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47" y="804303"/>
            <a:ext cx="3858330" cy="424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978" y="804303"/>
            <a:ext cx="3895020" cy="428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/>
          <p:nvPr/>
        </p:nvSpPr>
        <p:spPr>
          <a:xfrm>
            <a:off x="2627012" y="342638"/>
            <a:ext cx="66845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UTC 10 SEPT 2017 (Landfall Time at Key West, FL)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"/>
          <p:cNvSpPr txBox="1"/>
          <p:nvPr/>
        </p:nvSpPr>
        <p:spPr>
          <a:xfrm>
            <a:off x="432487" y="24883"/>
            <a:ext cx="113776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based Surface wind speed from HWRF and HRRR forcing – from Domain-1 LES 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"/>
          <p:cNvSpPr txBox="1"/>
          <p:nvPr/>
        </p:nvSpPr>
        <p:spPr>
          <a:xfrm>
            <a:off x="1000898" y="5270156"/>
            <a:ext cx="2846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(HWRF) SFC Wind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5255741" y="5270156"/>
            <a:ext cx="2785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(HRRR) SFC Wind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0" y="5730956"/>
            <a:ext cx="116894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 wind speed is better captured in LES result from HRRR forcing (with some minor issues).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Overestimated wind speed in HWRF based results &gt;90 knots around the hurricane eye and much of the region.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0322" y="978495"/>
            <a:ext cx="3563694" cy="383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036" y="742437"/>
            <a:ext cx="3840407" cy="430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1162" y="651040"/>
            <a:ext cx="3616778" cy="430136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8"/>
          <p:cNvSpPr txBox="1"/>
          <p:nvPr/>
        </p:nvSpPr>
        <p:spPr>
          <a:xfrm>
            <a:off x="9062295" y="4993007"/>
            <a:ext cx="249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+ Aircraft based Surface winds  at 18 UTC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2492" y="1396314"/>
            <a:ext cx="3797074" cy="3496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9"/>
          <p:cNvCxnSpPr/>
          <p:nvPr/>
        </p:nvCxnSpPr>
        <p:spPr>
          <a:xfrm rot="10800000">
            <a:off x="6582955" y="2570205"/>
            <a:ext cx="1967922" cy="148281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6" name="Google Shape;356;p9"/>
          <p:cNvSpPr txBox="1"/>
          <p:nvPr/>
        </p:nvSpPr>
        <p:spPr>
          <a:xfrm>
            <a:off x="7512908" y="210065"/>
            <a:ext cx="1853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Naples, FL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0" y="5128054"/>
            <a:ext cx="116894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wind speed and Gust is a mix responses from both forcings.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is better in HWRF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Wind direction are also mix response.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63" y="98854"/>
            <a:ext cx="6203092" cy="469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2492" y="1396314"/>
            <a:ext cx="3797074" cy="3496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0"/>
          <p:cNvCxnSpPr/>
          <p:nvPr/>
        </p:nvCxnSpPr>
        <p:spPr>
          <a:xfrm rot="10800000">
            <a:off x="6759146" y="2273643"/>
            <a:ext cx="1767017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p10"/>
          <p:cNvSpPr txBox="1"/>
          <p:nvPr/>
        </p:nvSpPr>
        <p:spPr>
          <a:xfrm>
            <a:off x="7512908" y="210065"/>
            <a:ext cx="2228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 Myers, FL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940" y="210065"/>
            <a:ext cx="6186768" cy="468321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0"/>
          <p:cNvSpPr txBox="1"/>
          <p:nvPr/>
        </p:nvSpPr>
        <p:spPr>
          <a:xfrm>
            <a:off x="0" y="4925363"/>
            <a:ext cx="1168949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 results from HRRR forcing showed better results in surface wind speed, gust.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HWRF forcing LES shows very high wind speed and gust biases.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is accurately depicted in HRRR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from HWRF based results shows that strong eye and overestimation.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Wind direction are also much better from HRRR forcing based LES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a91131c19_0_344"/>
          <p:cNvSpPr txBox="1"/>
          <p:nvPr>
            <p:ph type="title"/>
          </p:nvPr>
        </p:nvSpPr>
        <p:spPr>
          <a:xfrm>
            <a:off x="788791" y="131700"/>
            <a:ext cx="105783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</a:pPr>
            <a:r>
              <a:rPr lang="en-US" sz="4000"/>
              <a:t>Tier 1: General error statistics (U10)</a:t>
            </a:r>
            <a:endParaRPr/>
          </a:p>
        </p:txBody>
      </p:sp>
      <p:pic>
        <p:nvPicPr>
          <p:cNvPr id="373" name="Google Shape;373;gea91131c19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907" y="953405"/>
            <a:ext cx="2798660" cy="268254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ea91131c19_0_344"/>
          <p:cNvSpPr txBox="1"/>
          <p:nvPr/>
        </p:nvSpPr>
        <p:spPr>
          <a:xfrm>
            <a:off x="2254749" y="2808513"/>
            <a:ext cx="15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Fort Meyers</a:t>
            </a:r>
            <a:endParaRPr sz="1900"/>
          </a:p>
        </p:txBody>
      </p:sp>
      <p:pic>
        <p:nvPicPr>
          <p:cNvPr id="375" name="Google Shape;375;gea91131c19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517" y="984545"/>
            <a:ext cx="2706605" cy="268254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ea91131c19_0_344"/>
          <p:cNvSpPr txBox="1"/>
          <p:nvPr/>
        </p:nvSpPr>
        <p:spPr>
          <a:xfrm>
            <a:off x="5551708" y="2821576"/>
            <a:ext cx="10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Naples</a:t>
            </a:r>
            <a:endParaRPr sz="1900"/>
          </a:p>
        </p:txBody>
      </p:sp>
      <p:pic>
        <p:nvPicPr>
          <p:cNvPr id="377" name="Google Shape;377;gea91131c19_0_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6425" y="3667093"/>
            <a:ext cx="2802787" cy="277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ea91131c19_0_344"/>
          <p:cNvSpPr txBox="1"/>
          <p:nvPr/>
        </p:nvSpPr>
        <p:spPr>
          <a:xfrm>
            <a:off x="5325295" y="5606507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Vaca Key</a:t>
            </a:r>
            <a:endParaRPr sz="1900"/>
          </a:p>
        </p:txBody>
      </p:sp>
      <p:pic>
        <p:nvPicPr>
          <p:cNvPr id="379" name="Google Shape;379;gea91131c19_0_3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3969" y="3667093"/>
            <a:ext cx="2733702" cy="27133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ea91131c19_0_344"/>
          <p:cNvSpPr txBox="1"/>
          <p:nvPr/>
        </p:nvSpPr>
        <p:spPr>
          <a:xfrm>
            <a:off x="2380236" y="5606507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Key West</a:t>
            </a:r>
            <a:endParaRPr sz="1900"/>
          </a:p>
        </p:txBody>
      </p:sp>
      <p:pic>
        <p:nvPicPr>
          <p:cNvPr id="381" name="Google Shape;381;gea91131c19_0_3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1298" y="2064083"/>
            <a:ext cx="4893483" cy="287775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gea91131c19_0_344"/>
          <p:cNvSpPr txBox="1"/>
          <p:nvPr/>
        </p:nvSpPr>
        <p:spPr>
          <a:xfrm>
            <a:off x="8783785" y="2821576"/>
            <a:ext cx="113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Fort Meyers</a:t>
            </a:r>
            <a:endParaRPr sz="1900"/>
          </a:p>
        </p:txBody>
      </p:sp>
      <p:sp>
        <p:nvSpPr>
          <p:cNvPr id="383" name="Google Shape;383;gea91131c19_0_344"/>
          <p:cNvSpPr txBox="1"/>
          <p:nvPr/>
        </p:nvSpPr>
        <p:spPr>
          <a:xfrm>
            <a:off x="9242571" y="3218141"/>
            <a:ext cx="76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Naples</a:t>
            </a:r>
            <a:endParaRPr sz="1900"/>
          </a:p>
        </p:txBody>
      </p:sp>
      <p:sp>
        <p:nvSpPr>
          <p:cNvPr id="384" name="Google Shape;384;gea91131c19_0_344"/>
          <p:cNvSpPr txBox="1"/>
          <p:nvPr/>
        </p:nvSpPr>
        <p:spPr>
          <a:xfrm>
            <a:off x="9072139" y="4389651"/>
            <a:ext cx="96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Key West</a:t>
            </a:r>
            <a:endParaRPr sz="1900"/>
          </a:p>
        </p:txBody>
      </p:sp>
      <p:sp>
        <p:nvSpPr>
          <p:cNvPr id="385" name="Google Shape;385;gea91131c19_0_344"/>
          <p:cNvSpPr txBox="1"/>
          <p:nvPr/>
        </p:nvSpPr>
        <p:spPr>
          <a:xfrm>
            <a:off x="9568149" y="3998761"/>
            <a:ext cx="9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A4595"/>
                </a:solidFill>
                <a:latin typeface="Arial"/>
                <a:ea typeface="Arial"/>
                <a:cs typeface="Arial"/>
                <a:sym typeface="Arial"/>
              </a:rPr>
              <a:t>Vaca Key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ea91131c19_0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215" y="904907"/>
            <a:ext cx="5637786" cy="157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ea91131c19_0_437"/>
          <p:cNvSpPr txBox="1"/>
          <p:nvPr>
            <p:ph type="title"/>
          </p:nvPr>
        </p:nvSpPr>
        <p:spPr>
          <a:xfrm>
            <a:off x="788789" y="131700"/>
            <a:ext cx="11146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D8"/>
              </a:buClr>
              <a:buSzPts val="4300"/>
              <a:buFont typeface="Arial"/>
              <a:buNone/>
            </a:pPr>
            <a:r>
              <a:rPr lang="en-US" sz="4000"/>
              <a:t>Tier 2: 90% accuracy with time window (U10)</a:t>
            </a:r>
            <a:endParaRPr/>
          </a:p>
        </p:txBody>
      </p:sp>
      <p:sp>
        <p:nvSpPr>
          <p:cNvPr id="392" name="Google Shape;392;gea91131c19_0_437"/>
          <p:cNvSpPr txBox="1"/>
          <p:nvPr/>
        </p:nvSpPr>
        <p:spPr>
          <a:xfrm>
            <a:off x="4833257" y="3605564"/>
            <a:ext cx="5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FAIL</a:t>
            </a:r>
            <a:endParaRPr sz="1900"/>
          </a:p>
        </p:txBody>
      </p:sp>
      <p:sp>
        <p:nvSpPr>
          <p:cNvPr id="393" name="Google Shape;393;gea91131c19_0_437"/>
          <p:cNvSpPr txBox="1"/>
          <p:nvPr/>
        </p:nvSpPr>
        <p:spPr>
          <a:xfrm>
            <a:off x="4949308" y="851607"/>
            <a:ext cx="5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FAIL</a:t>
            </a:r>
            <a:endParaRPr sz="1900"/>
          </a:p>
        </p:txBody>
      </p:sp>
      <p:pic>
        <p:nvPicPr>
          <p:cNvPr id="394" name="Google Shape;394;gea91131c19_0_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264" y="2202697"/>
            <a:ext cx="5625743" cy="1563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gea91131c19_0_437"/>
          <p:cNvCxnSpPr/>
          <p:nvPr/>
        </p:nvCxnSpPr>
        <p:spPr>
          <a:xfrm>
            <a:off x="854105" y="2916975"/>
            <a:ext cx="51897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6" name="Google Shape;396;gea91131c19_0_4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264" y="3496408"/>
            <a:ext cx="5625743" cy="157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ea91131c19_0_4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264" y="4793105"/>
            <a:ext cx="5625743" cy="1576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ea91131c19_0_437"/>
          <p:cNvCxnSpPr/>
          <p:nvPr/>
        </p:nvCxnSpPr>
        <p:spPr>
          <a:xfrm>
            <a:off x="854105" y="1405641"/>
            <a:ext cx="51897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gea91131c19_0_437"/>
          <p:cNvCxnSpPr/>
          <p:nvPr/>
        </p:nvCxnSpPr>
        <p:spPr>
          <a:xfrm>
            <a:off x="854105" y="4338059"/>
            <a:ext cx="51897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gea91131c19_0_437"/>
          <p:cNvCxnSpPr/>
          <p:nvPr/>
        </p:nvCxnSpPr>
        <p:spPr>
          <a:xfrm>
            <a:off x="854105" y="5498274"/>
            <a:ext cx="51897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gea91131c19_0_437"/>
          <p:cNvSpPr txBox="1"/>
          <p:nvPr/>
        </p:nvSpPr>
        <p:spPr>
          <a:xfrm>
            <a:off x="4741816" y="2135603"/>
            <a:ext cx="9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SUCCEED</a:t>
            </a:r>
            <a:endParaRPr sz="1900"/>
          </a:p>
        </p:txBody>
      </p:sp>
      <p:sp>
        <p:nvSpPr>
          <p:cNvPr id="402" name="Google Shape;402;gea91131c19_0_437"/>
          <p:cNvSpPr txBox="1"/>
          <p:nvPr/>
        </p:nvSpPr>
        <p:spPr>
          <a:xfrm>
            <a:off x="4782517" y="4758783"/>
            <a:ext cx="9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SUCCEED</a:t>
            </a:r>
            <a:endParaRPr sz="1900"/>
          </a:p>
        </p:txBody>
      </p:sp>
      <p:sp>
        <p:nvSpPr>
          <p:cNvPr id="403" name="Google Shape;403;gea91131c19_0_437"/>
          <p:cNvSpPr txBox="1"/>
          <p:nvPr/>
        </p:nvSpPr>
        <p:spPr>
          <a:xfrm>
            <a:off x="4949308" y="3432491"/>
            <a:ext cx="5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FAIL</a:t>
            </a:r>
            <a:endParaRPr sz="1900"/>
          </a:p>
        </p:txBody>
      </p:sp>
      <p:pic>
        <p:nvPicPr>
          <p:cNvPr id="404" name="Google Shape;404;gea91131c19_0_4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5490" y="933409"/>
            <a:ext cx="5625734" cy="154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ea91131c19_0_4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5488" y="2212541"/>
            <a:ext cx="5625737" cy="154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ea91131c19_0_4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0092" y="3495419"/>
            <a:ext cx="5671135" cy="155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ea91131c19_0_4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63965" y="4788183"/>
            <a:ext cx="5671139" cy="155922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a91131c19_0_437"/>
          <p:cNvSpPr txBox="1"/>
          <p:nvPr/>
        </p:nvSpPr>
        <p:spPr>
          <a:xfrm>
            <a:off x="10742257" y="851607"/>
            <a:ext cx="9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SUCCEED</a:t>
            </a:r>
            <a:endParaRPr sz="1900"/>
          </a:p>
        </p:txBody>
      </p:sp>
      <p:sp>
        <p:nvSpPr>
          <p:cNvPr id="409" name="Google Shape;409;gea91131c19_0_437"/>
          <p:cNvSpPr txBox="1"/>
          <p:nvPr/>
        </p:nvSpPr>
        <p:spPr>
          <a:xfrm>
            <a:off x="10728958" y="2142339"/>
            <a:ext cx="9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SUCCEED</a:t>
            </a:r>
            <a:endParaRPr sz="1900"/>
          </a:p>
        </p:txBody>
      </p:sp>
      <p:sp>
        <p:nvSpPr>
          <p:cNvPr id="410" name="Google Shape;410;gea91131c19_0_437"/>
          <p:cNvSpPr txBox="1"/>
          <p:nvPr/>
        </p:nvSpPr>
        <p:spPr>
          <a:xfrm>
            <a:off x="10728958" y="4753620"/>
            <a:ext cx="9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SUCCEED</a:t>
            </a:r>
            <a:endParaRPr sz="1900"/>
          </a:p>
        </p:txBody>
      </p:sp>
      <p:sp>
        <p:nvSpPr>
          <p:cNvPr id="411" name="Google Shape;411;gea91131c19_0_437"/>
          <p:cNvSpPr txBox="1"/>
          <p:nvPr/>
        </p:nvSpPr>
        <p:spPr>
          <a:xfrm>
            <a:off x="10936451" y="3429000"/>
            <a:ext cx="5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FAIL</a:t>
            </a:r>
            <a:endParaRPr sz="1900"/>
          </a:p>
        </p:txBody>
      </p:sp>
      <p:grpSp>
        <p:nvGrpSpPr>
          <p:cNvPr id="412" name="Google Shape;412;gea91131c19_0_437"/>
          <p:cNvGrpSpPr/>
          <p:nvPr/>
        </p:nvGrpSpPr>
        <p:grpSpPr>
          <a:xfrm>
            <a:off x="2528516" y="1122403"/>
            <a:ext cx="2552100" cy="4884475"/>
            <a:chOff x="2528515" y="1122403"/>
            <a:chExt cx="2552100" cy="4884475"/>
          </a:xfrm>
        </p:grpSpPr>
        <p:sp>
          <p:nvSpPr>
            <p:cNvPr id="413" name="Google Shape;413;gea91131c19_0_437"/>
            <p:cNvSpPr/>
            <p:nvPr/>
          </p:nvSpPr>
          <p:spPr>
            <a:xfrm flipH="1" rot="10800000">
              <a:off x="2528515" y="5012678"/>
              <a:ext cx="2552100" cy="994200"/>
            </a:xfrm>
            <a:prstGeom prst="rect">
              <a:avLst/>
            </a:prstGeom>
            <a:solidFill>
              <a:srgbClr val="D8D8D8">
                <a:alpha val="5686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ea91131c19_0_437"/>
            <p:cNvSpPr/>
            <p:nvPr/>
          </p:nvSpPr>
          <p:spPr>
            <a:xfrm flipH="1" rot="10800000">
              <a:off x="2528515" y="3715983"/>
              <a:ext cx="2552100" cy="994200"/>
            </a:xfrm>
            <a:prstGeom prst="rect">
              <a:avLst/>
            </a:prstGeom>
            <a:solidFill>
              <a:srgbClr val="D8D8D8">
                <a:alpha val="5686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ea91131c19_0_437"/>
            <p:cNvSpPr/>
            <p:nvPr/>
          </p:nvSpPr>
          <p:spPr>
            <a:xfrm flipH="1" rot="10800000">
              <a:off x="2528515" y="2424956"/>
              <a:ext cx="2552100" cy="997800"/>
            </a:xfrm>
            <a:prstGeom prst="rect">
              <a:avLst/>
            </a:prstGeom>
            <a:solidFill>
              <a:srgbClr val="D8D8D8">
                <a:alpha val="5686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ea91131c19_0_437"/>
            <p:cNvSpPr/>
            <p:nvPr/>
          </p:nvSpPr>
          <p:spPr>
            <a:xfrm flipH="1" rot="10800000">
              <a:off x="2528515" y="1122403"/>
              <a:ext cx="2552100" cy="997800"/>
            </a:xfrm>
            <a:prstGeom prst="rect">
              <a:avLst/>
            </a:prstGeom>
            <a:solidFill>
              <a:srgbClr val="D8D8D8">
                <a:alpha val="5686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08" y="691978"/>
            <a:ext cx="7884457" cy="59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0737" y="4165490"/>
            <a:ext cx="5488354" cy="197581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"/>
          <p:cNvSpPr txBox="1"/>
          <p:nvPr/>
        </p:nvSpPr>
        <p:spPr>
          <a:xfrm>
            <a:off x="8025893" y="1091961"/>
            <a:ext cx="395416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– LES USING HWRF FORCING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– LES USING HRRR FORCING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–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6-MINS INTERVAL  DATA &amp; MODEL VALIDATIONS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1"/>
          <p:cNvSpPr txBox="1"/>
          <p:nvPr/>
        </p:nvSpPr>
        <p:spPr>
          <a:xfrm>
            <a:off x="4050482" y="6334780"/>
            <a:ext cx="7677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GUST 6-MINS INTERVAL OBS DATA &amp;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11"/>
          <p:cNvCxnSpPr/>
          <p:nvPr/>
        </p:nvCxnSpPr>
        <p:spPr>
          <a:xfrm>
            <a:off x="3188043" y="3534032"/>
            <a:ext cx="3472249" cy="112446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6" name="Google Shape;426;p11"/>
          <p:cNvCxnSpPr/>
          <p:nvPr/>
        </p:nvCxnSpPr>
        <p:spPr>
          <a:xfrm flipH="1">
            <a:off x="6214183" y="3646506"/>
            <a:ext cx="112476" cy="5547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7" name="Google Shape;427;p11"/>
          <p:cNvCxnSpPr/>
          <p:nvPr/>
        </p:nvCxnSpPr>
        <p:spPr>
          <a:xfrm>
            <a:off x="4013412" y="5379436"/>
            <a:ext cx="4152053" cy="3911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8" name="Google Shape;428;p11"/>
          <p:cNvSpPr txBox="1"/>
          <p:nvPr/>
        </p:nvSpPr>
        <p:spPr>
          <a:xfrm>
            <a:off x="2218690" y="121510"/>
            <a:ext cx="53124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 FROM HURRICANE MICHAEL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/>
          <p:nvPr>
            <p:ph type="title"/>
          </p:nvPr>
        </p:nvSpPr>
        <p:spPr>
          <a:xfrm>
            <a:off x="838200" y="-100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34" name="Google Shape;434;p12"/>
          <p:cNvSpPr txBox="1"/>
          <p:nvPr>
            <p:ph idx="1" type="body"/>
          </p:nvPr>
        </p:nvSpPr>
        <p:spPr>
          <a:xfrm>
            <a:off x="160725" y="908000"/>
            <a:ext cx="11894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forcing options available- HWRF and HRRR: If HWRF forcing fails to get reasonable surface wind speed and gust along with surface pressure then we will use HRRR in that case. 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cases analyzed : HURRICANE IRMA(2017) and HURRICANE MICHAEL(2018) cases using both HWRF  and HRRR forcing conducted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Finding suggest that in both hurricane cases LES results with HRRR forcing is better option to choose in resolving spatial wind speed distribution and time series analysis. 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Overall, out of four stations located near the hurricane eye, three stations showed reasonable results from HRRR in both hurricane cases.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It is proposed to conduct LES runs with both HWRF and HRRR forcing in parallel to save time. This would require a </a:t>
            </a:r>
            <a:r>
              <a:rPr b="1" lang="en-US"/>
              <a:t>doubling of the core requirement to 2x 3000 cores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>
                <a:solidFill>
                  <a:srgbClr val="FF0000"/>
                </a:solidFill>
              </a:rPr>
              <a:t>Completed cases: Ike(2008), Sandy(2012), Florence(2018), Irma(2017), Michael (2018).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>
                <a:solidFill>
                  <a:srgbClr val="FF0000"/>
                </a:solidFill>
              </a:rPr>
              <a:t>In-Progress: Hawaii case Issell (2014).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e1aa89e91f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55399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e1aa89e91f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3125" y="1471425"/>
            <a:ext cx="1020650" cy="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43" name="Google Shape;243;p2"/>
          <p:cNvSpPr txBox="1"/>
          <p:nvPr>
            <p:ph idx="1" type="body"/>
          </p:nvPr>
        </p:nvSpPr>
        <p:spPr>
          <a:xfrm>
            <a:off x="838200" y="15784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13281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00"/>
              <a:buChar char="•"/>
            </a:pPr>
            <a:r>
              <a:rPr lang="en-US"/>
              <a:t>WRF/LES FLOWCHART</a:t>
            </a:r>
            <a:endParaRPr/>
          </a:p>
          <a:p>
            <a:pPr indent="-413281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00"/>
              <a:buChar char="•"/>
            </a:pPr>
            <a:r>
              <a:rPr lang="en-US"/>
              <a:t>WORKFLOW</a:t>
            </a:r>
            <a:endParaRPr/>
          </a:p>
          <a:p>
            <a:pPr indent="-413281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00"/>
              <a:buChar char="•"/>
            </a:pPr>
            <a:r>
              <a:rPr lang="en-US"/>
              <a:t>Two Hurricane cases: Irma 2017 and Michael (2018) with two Forcings</a:t>
            </a:r>
            <a:endParaRPr/>
          </a:p>
          <a:p>
            <a:pPr indent="-413281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00"/>
              <a:buChar char="•"/>
            </a:pPr>
            <a:r>
              <a:rPr lang="en-US"/>
              <a:t>Evaluation </a:t>
            </a:r>
            <a:r>
              <a:rPr lang="en-US"/>
              <a:t>variables</a:t>
            </a:r>
            <a:r>
              <a:rPr lang="en-US"/>
              <a:t>: Surface wind speed, Surface wind direction, Surface Gust, Surface Pressure</a:t>
            </a:r>
            <a:endParaRPr/>
          </a:p>
          <a:p>
            <a:pPr indent="-413281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00"/>
              <a:buChar char="•"/>
            </a:pPr>
            <a:r>
              <a:rPr lang="en-US"/>
              <a:t>Observations</a:t>
            </a:r>
            <a:endParaRPr/>
          </a:p>
          <a:p>
            <a:pPr indent="-211455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Station data</a:t>
            </a:r>
            <a:endParaRPr/>
          </a:p>
          <a:p>
            <a:pPr indent="-211455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Doppler Radar composite</a:t>
            </a:r>
            <a:endParaRPr/>
          </a:p>
          <a:p>
            <a:pPr indent="-211455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Surface wind estimation from multi-satellite + aircraft measurement methods. Note - This particular observation is not 100% accurate and has many limitations and biases as well. Using this observation is to give some idea of wind speed distribution spatially. </a:t>
            </a:r>
            <a:endParaRPr/>
          </a:p>
          <a:p>
            <a:pPr indent="-2502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3166"/>
              <a:buChar char="•"/>
            </a:pPr>
            <a:r>
              <a:rPr lang="en-US"/>
              <a:t> VALIDATION SCRIPTING AND 90% ACCURACY</a:t>
            </a:r>
            <a:endParaRPr/>
          </a:p>
          <a:p>
            <a:pPr indent="-2502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3166"/>
              <a:buChar char="•"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a91131c19_0_543"/>
          <p:cNvSpPr txBox="1"/>
          <p:nvPr>
            <p:ph type="title"/>
          </p:nvPr>
        </p:nvSpPr>
        <p:spPr>
          <a:xfrm>
            <a:off x="8699500" y="78788"/>
            <a:ext cx="3163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sz="2880"/>
              <a:t>COASTAL-Act Model  experiment design</a:t>
            </a:r>
            <a:endParaRPr/>
          </a:p>
        </p:txBody>
      </p:sp>
      <p:sp>
        <p:nvSpPr>
          <p:cNvPr id="249" name="Google Shape;249;gea91131c19_0_543"/>
          <p:cNvSpPr/>
          <p:nvPr/>
        </p:nvSpPr>
        <p:spPr>
          <a:xfrm>
            <a:off x="4356442" y="108239"/>
            <a:ext cx="2691600" cy="103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 FORCINGS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(DA, ensemble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ea91131c19_0_543"/>
          <p:cNvSpPr/>
          <p:nvPr/>
        </p:nvSpPr>
        <p:spPr>
          <a:xfrm>
            <a:off x="5010636" y="1635950"/>
            <a:ext cx="1590900" cy="106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a91131c19_0_543"/>
          <p:cNvSpPr/>
          <p:nvPr/>
        </p:nvSpPr>
        <p:spPr>
          <a:xfrm>
            <a:off x="4483498" y="4945295"/>
            <a:ext cx="2676900" cy="121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 simulation WRF-LES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(10-30 meter)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ea91131c19_0_543"/>
          <p:cNvSpPr/>
          <p:nvPr/>
        </p:nvSpPr>
        <p:spPr>
          <a:xfrm>
            <a:off x="6601656" y="2100552"/>
            <a:ext cx="1117500" cy="190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ea91131c19_0_543"/>
          <p:cNvSpPr/>
          <p:nvPr/>
        </p:nvSpPr>
        <p:spPr>
          <a:xfrm>
            <a:off x="540236" y="1416964"/>
            <a:ext cx="3387300" cy="150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LANDUSE  (30-METER) 40 CATEGORIES NLCD(2011)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ELEVATION- USGS (2013) 1/3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arc-sec, 10-METER 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ea91131c19_0_543"/>
          <p:cNvSpPr/>
          <p:nvPr/>
        </p:nvSpPr>
        <p:spPr>
          <a:xfrm>
            <a:off x="3927480" y="2087853"/>
            <a:ext cx="1083300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ea91131c19_0_543"/>
          <p:cNvSpPr/>
          <p:nvPr/>
        </p:nvSpPr>
        <p:spPr>
          <a:xfrm>
            <a:off x="5702300" y="1183891"/>
            <a:ext cx="228600" cy="43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ea91131c19_0_543"/>
          <p:cNvSpPr/>
          <p:nvPr/>
        </p:nvSpPr>
        <p:spPr>
          <a:xfrm>
            <a:off x="5691846" y="2731413"/>
            <a:ext cx="239100" cy="21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ea91131c19_0_543"/>
          <p:cNvSpPr/>
          <p:nvPr/>
        </p:nvSpPr>
        <p:spPr>
          <a:xfrm>
            <a:off x="4278924" y="3268500"/>
            <a:ext cx="3086100" cy="1108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INUNDATION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water surface elevation from ADCIRC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(Time-Dependent)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ea91131c19_0_543"/>
          <p:cNvSpPr txBox="1"/>
          <p:nvPr/>
        </p:nvSpPr>
        <p:spPr>
          <a:xfrm>
            <a:off x="7443020" y="5244147"/>
            <a:ext cx="424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(ATMOSPHERE) 15 mins average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Wind Speed Max (m/s) 2. Max Updraft Helicity 3. Updraft Helicity 4. Max Z-wind updraft 5. Max Z-wind downdraft 6. Mean Z-wind 7. Max col integrated Graupel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ea91131c19_0_543"/>
          <p:cNvSpPr txBox="1"/>
          <p:nvPr/>
        </p:nvSpPr>
        <p:spPr>
          <a:xfrm>
            <a:off x="98057" y="4826675"/>
            <a:ext cx="424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(Surface) 15 mins average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Sfc Wind Speed Max (m/s), U10 &amp; V10   Time of Max Sfc Wind speed, Mean wind speed 6. Standard Dev.  Wind Speed, Mean SLP, 30-meter LANDUSE,  10-meter ELEVATION TERRAIN, Water Inundation mark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ea91131c19_0_543"/>
          <p:cNvSpPr/>
          <p:nvPr/>
        </p:nvSpPr>
        <p:spPr>
          <a:xfrm>
            <a:off x="7048158" y="650240"/>
            <a:ext cx="2146500" cy="5212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ea91131c19_0_543"/>
          <p:cNvSpPr/>
          <p:nvPr/>
        </p:nvSpPr>
        <p:spPr>
          <a:xfrm>
            <a:off x="7702352" y="1663476"/>
            <a:ext cx="2942700" cy="106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Surface winds, sfc pressure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URMA/RTMA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ea91131c19_0_543"/>
          <p:cNvSpPr txBox="1"/>
          <p:nvPr/>
        </p:nvSpPr>
        <p:spPr>
          <a:xfrm>
            <a:off x="8254478" y="2908919"/>
            <a:ext cx="1880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NUDGING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ea91131c19_0_5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ea91131c19_0_543"/>
          <p:cNvSpPr/>
          <p:nvPr/>
        </p:nvSpPr>
        <p:spPr>
          <a:xfrm>
            <a:off x="1101117" y="3518876"/>
            <a:ext cx="2288400" cy="858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processes Module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(activated)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gea91131c19_0_543"/>
          <p:cNvCxnSpPr/>
          <p:nvPr/>
        </p:nvCxnSpPr>
        <p:spPr>
          <a:xfrm>
            <a:off x="3389470" y="4377396"/>
            <a:ext cx="1185000" cy="537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a91131c19_0_1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WRF-LES Workflow</a:t>
            </a:r>
            <a:endParaRPr/>
          </a:p>
        </p:txBody>
      </p:sp>
      <p:sp>
        <p:nvSpPr>
          <p:cNvPr id="271" name="Google Shape;271;gea91131c19_0_165"/>
          <p:cNvSpPr/>
          <p:nvPr/>
        </p:nvSpPr>
        <p:spPr>
          <a:xfrm>
            <a:off x="838200" y="1690688"/>
            <a:ext cx="31374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sorc/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WPS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WRF</a:t>
            </a: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exec/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geogrid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ungrib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metgrid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real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</a:t>
            </a: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docs/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&lt; Documentation &gt;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ea91131c19_0_165"/>
          <p:cNvSpPr/>
          <p:nvPr/>
        </p:nvSpPr>
        <p:spPr>
          <a:xfrm>
            <a:off x="4527274" y="1690688"/>
            <a:ext cx="31374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ecf/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wrfles_prep.ecf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wrfles_forecast.ecf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wrfles_post.ecf</a:t>
            </a: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jobs/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wrf_prep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wrf_forecast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wrf_post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scripts/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wps &amp; wrf_prep.sh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wrf_forecast.sh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wrf_post.sh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ea91131c19_0_165"/>
          <p:cNvSpPr/>
          <p:nvPr/>
        </p:nvSpPr>
        <p:spPr>
          <a:xfrm>
            <a:off x="7470116" y="1690687"/>
            <a:ext cx="3502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parm/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wrf_configure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wps_configure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ush/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 WRF domain Wizard tool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Adcric_WRF_Regridding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wrf-ttest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wrf_post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 fix/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geog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(landuse &amp; 3DEB Elev data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f63909eaf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HURRICANE </a:t>
            </a:r>
            <a:r>
              <a:rPr lang="en-US"/>
              <a:t>IRMA (2017)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WRF-LES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VALIDATIONS</a:t>
            </a:r>
            <a:endParaRPr/>
          </a:p>
        </p:txBody>
      </p:sp>
      <p:sp>
        <p:nvSpPr>
          <p:cNvPr id="279" name="Google Shape;279;gef63909eaf_0_0"/>
          <p:cNvSpPr txBox="1"/>
          <p:nvPr/>
        </p:nvSpPr>
        <p:spPr>
          <a:xfrm>
            <a:off x="951025" y="3625500"/>
            <a:ext cx="1016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HWRF FORCING &amp; HRRR FORCING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During landfall, Large biases in the wind speed estimations with HWRF forcings and we want to test HRRR forcing as second option. 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	Note: We don’t have HRRR forcings available over 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OCONUS islands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7243" y="1784497"/>
            <a:ext cx="3835057" cy="284974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"/>
          <p:cNvSpPr txBox="1"/>
          <p:nvPr/>
        </p:nvSpPr>
        <p:spPr>
          <a:xfrm>
            <a:off x="2613612" y="901188"/>
            <a:ext cx="66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UTC 10 SEPT 2017 (Landfall Time at Key West, FL)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164612" y="70208"/>
            <a:ext cx="1017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Reflectivity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Composites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results using HWRF and HRRR forcing – from Domain-1 LES 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"/>
          <p:cNvSpPr txBox="1"/>
          <p:nvPr/>
        </p:nvSpPr>
        <p:spPr>
          <a:xfrm>
            <a:off x="1000898" y="5524593"/>
            <a:ext cx="28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RESULTS USING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"/>
          <p:cNvSpPr txBox="1"/>
          <p:nvPr/>
        </p:nvSpPr>
        <p:spPr>
          <a:xfrm>
            <a:off x="5188766" y="5524606"/>
            <a:ext cx="27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RESULTS USING HRRR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"/>
          <p:cNvSpPr txBox="1"/>
          <p:nvPr/>
        </p:nvSpPr>
        <p:spPr>
          <a:xfrm>
            <a:off x="8930591" y="4418532"/>
            <a:ext cx="24989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Doppler Radar at 12 UTC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"/>
          <p:cNvSpPr txBox="1"/>
          <p:nvPr/>
        </p:nvSpPr>
        <p:spPr>
          <a:xfrm>
            <a:off x="345990" y="5956806"/>
            <a:ext cx="844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Eye location is better captured in LES result from HRRR forcing.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Very strong hurricane eye (overestimated) in HWRF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0483" y="1321807"/>
            <a:ext cx="3647483" cy="421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796" y="1396305"/>
            <a:ext cx="3542610" cy="406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331" y="707423"/>
            <a:ext cx="4062991" cy="4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61" y="809367"/>
            <a:ext cx="4078788" cy="446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"/>
          <p:cNvSpPr txBox="1"/>
          <p:nvPr/>
        </p:nvSpPr>
        <p:spPr>
          <a:xfrm>
            <a:off x="2627012" y="342638"/>
            <a:ext cx="66845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UTC 10 SEPT 2017 (Landfall Time at Key West, FL)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432487" y="24883"/>
            <a:ext cx="113776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based Surface wind speed from HWRF and HRRR forcing – from Domain-1 LES 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1000898" y="5270156"/>
            <a:ext cx="2846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(HWRF) SFC Wind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5255741" y="5270156"/>
            <a:ext cx="2785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(HRRR) SFC Wind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9062295" y="4993007"/>
            <a:ext cx="249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+ Aircraft based  Surface winds  at 12 UTC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"/>
          <p:cNvSpPr txBox="1"/>
          <p:nvPr/>
        </p:nvSpPr>
        <p:spPr>
          <a:xfrm>
            <a:off x="0" y="5730956"/>
            <a:ext cx="1168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 wind speed is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reasonable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LES result from HRRR forcing.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Overestimated wind speed in HWRF based results &gt;90 knots around the hurricane eye and much of the region.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4941" y="882720"/>
            <a:ext cx="3651399" cy="392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47" y="210065"/>
            <a:ext cx="6774429" cy="512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2492" y="1396314"/>
            <a:ext cx="3797074" cy="3496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5"/>
          <p:cNvCxnSpPr/>
          <p:nvPr/>
        </p:nvCxnSpPr>
        <p:spPr>
          <a:xfrm rot="10800000">
            <a:off x="6944497" y="3039762"/>
            <a:ext cx="1692876" cy="95147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3" name="Google Shape;313;p5"/>
          <p:cNvSpPr txBox="1"/>
          <p:nvPr/>
        </p:nvSpPr>
        <p:spPr>
          <a:xfrm>
            <a:off x="7512908" y="210065"/>
            <a:ext cx="2077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West, FL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 txBox="1"/>
          <p:nvPr/>
        </p:nvSpPr>
        <p:spPr>
          <a:xfrm>
            <a:off x="0" y="5351847"/>
            <a:ext cx="116894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 results from HRRR forcing showed better results in surface wind speed, gust.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is accurately depicted in HRRR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Wind direction are also much better from HRRR forcing based LES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2492" y="1396314"/>
            <a:ext cx="3797074" cy="3496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6"/>
          <p:cNvCxnSpPr/>
          <p:nvPr/>
        </p:nvCxnSpPr>
        <p:spPr>
          <a:xfrm rot="10800000">
            <a:off x="6944497" y="3039762"/>
            <a:ext cx="2187146" cy="778476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Google Shape;321;p6"/>
          <p:cNvSpPr txBox="1"/>
          <p:nvPr/>
        </p:nvSpPr>
        <p:spPr>
          <a:xfrm>
            <a:off x="7512908" y="210065"/>
            <a:ext cx="20199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Vaca Key, FL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0" y="4925363"/>
            <a:ext cx="1168949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 results from HRRR forcing showed better results in surface wind speed, gust.  However large wind speed seen after landfall  but better than HWRF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is accurately depicted in HRRR based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Surface pressure from HWRF based results shows that strong eye and overestimation.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Wind direction are also much better from HRRR forcing based LES results.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22" y="44444"/>
            <a:ext cx="6464275" cy="48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3. Content Slide - no icon">
  <a:themeElements>
    <a:clrScheme name="PTT 1">
      <a:dk1>
        <a:srgbClr val="0A4595"/>
      </a:dk1>
      <a:lt1>
        <a:srgbClr val="FFFFFF"/>
      </a:lt1>
      <a:dk2>
        <a:srgbClr val="323B42"/>
      </a:dk2>
      <a:lt2>
        <a:srgbClr val="D6F5FF"/>
      </a:lt2>
      <a:accent1>
        <a:srgbClr val="0099D8"/>
      </a:accent1>
      <a:accent2>
        <a:srgbClr val="0A4595"/>
      </a:accent2>
      <a:accent3>
        <a:srgbClr val="34C8C9"/>
      </a:accent3>
      <a:accent4>
        <a:srgbClr val="CC9C4A"/>
      </a:accent4>
      <a:accent5>
        <a:srgbClr val="A52B15"/>
      </a:accent5>
      <a:accent6>
        <a:srgbClr val="A74FA9"/>
      </a:accent6>
      <a:hlink>
        <a:srgbClr val="0A52F6"/>
      </a:hlink>
      <a:folHlink>
        <a:srgbClr val="0072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2021-03-12T15:40:08Z</dcterms:created>
  <dc:creator>Microsoft Office User</dc:creator>
</cp:coreProperties>
</file>